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Frank Ruhl Libre Medium"/>
      <p:regular r:id="rId25"/>
      <p:bold r:id="rId26"/>
    </p:embeddedFont>
    <p:embeddedFont>
      <p:font typeface="Frank Ruhl Libre"/>
      <p:regular r:id="rId27"/>
      <p:bold r:id="rId28"/>
    </p:embeddedFont>
    <p:embeddedFont>
      <p:font typeface="Libre Baskerville"/>
      <p:regular r:id="rId29"/>
      <p:bold r:id="rId30"/>
      <p: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rankRuhlLibreMedium-bold.fntdata"/><Relationship Id="rId25" Type="http://schemas.openxmlformats.org/officeDocument/2006/relationships/font" Target="fonts/FrankRuhlLibreMedium-regular.fntdata"/><Relationship Id="rId28" Type="http://schemas.openxmlformats.org/officeDocument/2006/relationships/font" Target="fonts/FrankRuhlLibre-bold.fntdata"/><Relationship Id="rId27" Type="http://schemas.openxmlformats.org/officeDocument/2006/relationships/font" Target="fonts/FrankRuhlLibr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Baskervill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Baskerville-italic.fntdata"/><Relationship Id="rId30" Type="http://schemas.openxmlformats.org/officeDocument/2006/relationships/font" Target="fonts/LibreBaskervill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62c4da97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62c4da9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6b419a98e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6b419a9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62c4da97e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62c4da9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6a8958c64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6a8958c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6a8958c64_1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6a8958c6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4a8fa6f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4a8fa6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bg>
      <p:bgPr>
        <a:solidFill>
          <a:srgbClr val="B0C6D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fmla="val 4756" name="adj1"/>
            </a:avLst>
          </a:pr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135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/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6" name="Google Shape;116;p8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7" name="Google Shape;117;p8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8" name="Google Shape;118;p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i="1" sz="1400">
                <a:solidFill>
                  <a:srgbClr val="8A9BA6"/>
                </a:solidFill>
              </a:defRPr>
            </a:lvl1pPr>
          </a:lstStyle>
          <a:p/>
        </p:txBody>
      </p:sp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inyurl.com/WPUEL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I6Y0HAjLKYI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ultofpedagogy.com/supporting-esl-students-mainstream-classro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ida.wisc.edu/teach/can-do/descript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ctrTitle"/>
          </p:nvPr>
        </p:nvSpPr>
        <p:spPr>
          <a:xfrm>
            <a:off x="2793900" y="1675850"/>
            <a:ext cx="3556200" cy="131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Ways to Support English Learners in the Mainstream Classroom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2717825" y="3510500"/>
            <a:ext cx="37902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Padlet: </a:t>
            </a:r>
            <a:r>
              <a:rPr b="1" lang="en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https://tinyurl.com/WPUELL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/>
          <p:nvPr/>
        </p:nvSpPr>
        <p:spPr>
          <a:xfrm>
            <a:off x="6956614" y="3483468"/>
            <a:ext cx="305417" cy="29162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 rot="2466683">
            <a:off x="944643" y="860570"/>
            <a:ext cx="424361" cy="40519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 rot="-1609345">
            <a:off x="1765481" y="3924970"/>
            <a:ext cx="305329" cy="29153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 rot="2926328">
            <a:off x="7885638" y="2585470"/>
            <a:ext cx="228692" cy="21836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/>
          <p:nvPr/>
        </p:nvSpPr>
        <p:spPr>
          <a:xfrm rot="-1609160">
            <a:off x="6934024" y="1122719"/>
            <a:ext cx="206008" cy="19670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3"/>
          <p:cNvSpPr txBox="1"/>
          <p:nvPr>
            <p:ph idx="4294967295" type="title"/>
          </p:nvPr>
        </p:nvSpPr>
        <p:spPr>
          <a:xfrm>
            <a:off x="958625" y="779625"/>
            <a:ext cx="7450200" cy="88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7. </a:t>
            </a:r>
            <a:r>
              <a:rPr lang="en" sz="3000"/>
              <a:t>Ways To Promote English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Conversational Skills</a:t>
            </a:r>
            <a:endParaRPr sz="3000"/>
          </a:p>
        </p:txBody>
      </p:sp>
      <p:sp>
        <p:nvSpPr>
          <p:cNvPr id="249" name="Google Shape;249;p23"/>
          <p:cNvSpPr txBox="1"/>
          <p:nvPr/>
        </p:nvSpPr>
        <p:spPr>
          <a:xfrm>
            <a:off x="1716125" y="1510900"/>
            <a:ext cx="6503700" cy="31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Use sentence frames to identify missing vocabulary you want students to use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Use sentence stems or prompts to get students  started with speaking or writing 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Question starters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Daily conversation stems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Peer Conversation stems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Response starters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Notebook entry starters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Picture Prompts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b="1" lang="en" sz="1700">
                <a:solidFill>
                  <a:schemeClr val="dk1"/>
                </a:solidFill>
              </a:rPr>
              <a:t>Academic Vocabulary (Subject Matter)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4"/>
          <p:cNvSpPr txBox="1"/>
          <p:nvPr>
            <p:ph type="title"/>
          </p:nvPr>
        </p:nvSpPr>
        <p:spPr>
          <a:xfrm>
            <a:off x="1140225" y="670075"/>
            <a:ext cx="7137600" cy="46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8. </a:t>
            </a:r>
            <a:r>
              <a:rPr lang="en" sz="3000"/>
              <a:t>Pre-Teach Whenever Possible</a:t>
            </a:r>
            <a:endParaRPr sz="3000"/>
          </a:p>
        </p:txBody>
      </p:sp>
      <p:sp>
        <p:nvSpPr>
          <p:cNvPr id="256" name="Google Shape;256;p24"/>
          <p:cNvSpPr txBox="1"/>
          <p:nvPr/>
        </p:nvSpPr>
        <p:spPr>
          <a:xfrm>
            <a:off x="1911650" y="1475600"/>
            <a:ext cx="5782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Flipped classroom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Give article in advance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Share video in advance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Give the ELL students resources in advance to pre-learn/preview about the topic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5"/>
          <p:cNvSpPr txBox="1"/>
          <p:nvPr>
            <p:ph type="title"/>
          </p:nvPr>
        </p:nvSpPr>
        <p:spPr>
          <a:xfrm>
            <a:off x="672250" y="647425"/>
            <a:ext cx="7799400" cy="105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9. Learn About The Cultural Background Of Your Students</a:t>
            </a:r>
            <a:endParaRPr sz="3000"/>
          </a:p>
        </p:txBody>
      </p:sp>
      <p:sp>
        <p:nvSpPr>
          <p:cNvPr id="263" name="Google Shape;263;p25"/>
          <p:cNvSpPr txBox="1"/>
          <p:nvPr/>
        </p:nvSpPr>
        <p:spPr>
          <a:xfrm>
            <a:off x="672250" y="1846375"/>
            <a:ext cx="7799400" cy="24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Learn how to pronounce their name correctly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Learn about exactly where they are from without generalizations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Familiarize yourself with students culture and customs as this will give insights into social norms, student interactions, and individual needs</a:t>
            </a:r>
            <a:endParaRPr b="1"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/>
          <p:nvPr/>
        </p:nvSpPr>
        <p:spPr>
          <a:xfrm>
            <a:off x="1308734" y="1092225"/>
            <a:ext cx="6583680" cy="313632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40E11"/>
              </a:highlight>
            </a:endParaRPr>
          </a:p>
        </p:txBody>
      </p:sp>
      <p:sp>
        <p:nvSpPr>
          <p:cNvPr id="269" name="Google Shape;269;p26"/>
          <p:cNvSpPr txBox="1"/>
          <p:nvPr>
            <p:ph idx="4294967295" type="title"/>
          </p:nvPr>
        </p:nvSpPr>
        <p:spPr>
          <a:xfrm>
            <a:off x="664025" y="438200"/>
            <a:ext cx="7873200" cy="83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10. Building Respectful Relationships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2500200" y="1747500"/>
            <a:ext cx="60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2EDDA"/>
          </a:solidFill>
          <a:ln>
            <a:noFill/>
          </a:ln>
          <a:effectLst>
            <a:outerShdw blurRad="28575" rotWithShape="0" algn="bl" dir="5400000" dist="9525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our office</a:t>
            </a:r>
            <a:endParaRPr sz="800">
              <a:solidFill>
                <a:srgbClr val="43434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1790939" y="20898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3102289" y="339207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3987139" y="18871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6296264" y="22926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4584489" y="3594825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6852789" y="3675100"/>
            <a:ext cx="202654" cy="202740"/>
          </a:xfrm>
          <a:custGeom>
            <a:rect b="b" l="l" r="r" t="t"/>
            <a:pathLst>
              <a:path extrusionOk="0" h="209550" w="209462">
                <a:moveTo>
                  <a:pt x="103807" y="20761"/>
                </a:moveTo>
                <a:lnTo>
                  <a:pt x="103983" y="105391"/>
                </a:lnTo>
                <a:lnTo>
                  <a:pt x="103983" y="105391"/>
                </a:lnTo>
                <a:lnTo>
                  <a:pt x="89292" y="85245"/>
                </a:lnTo>
                <a:lnTo>
                  <a:pt x="103807" y="20761"/>
                </a:lnTo>
                <a:close/>
                <a:moveTo>
                  <a:pt x="125097" y="89644"/>
                </a:moveTo>
                <a:lnTo>
                  <a:pt x="189668" y="104335"/>
                </a:lnTo>
                <a:lnTo>
                  <a:pt x="103983" y="105391"/>
                </a:lnTo>
                <a:lnTo>
                  <a:pt x="120170" y="124481"/>
                </a:lnTo>
                <a:lnTo>
                  <a:pt x="105479" y="188964"/>
                </a:lnTo>
                <a:lnTo>
                  <a:pt x="103983" y="105391"/>
                </a:lnTo>
                <a:lnTo>
                  <a:pt x="84277" y="120082"/>
                </a:lnTo>
                <a:lnTo>
                  <a:pt x="19706" y="105391"/>
                </a:lnTo>
                <a:lnTo>
                  <a:pt x="103983" y="105391"/>
                </a:lnTo>
                <a:lnTo>
                  <a:pt x="125097" y="89644"/>
                </a:lnTo>
                <a:close/>
                <a:moveTo>
                  <a:pt x="104423" y="0"/>
                </a:moveTo>
                <a:lnTo>
                  <a:pt x="82518" y="82078"/>
                </a:lnTo>
                <a:lnTo>
                  <a:pt x="0" y="105127"/>
                </a:lnTo>
                <a:lnTo>
                  <a:pt x="81902" y="127032"/>
                </a:lnTo>
                <a:lnTo>
                  <a:pt x="104951" y="209550"/>
                </a:lnTo>
                <a:lnTo>
                  <a:pt x="126856" y="127472"/>
                </a:lnTo>
                <a:lnTo>
                  <a:pt x="209462" y="104511"/>
                </a:lnTo>
                <a:lnTo>
                  <a:pt x="127384" y="82694"/>
                </a:lnTo>
                <a:lnTo>
                  <a:pt x="104423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0C6D3"/>
              </a:solidFill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664025" y="1275500"/>
            <a:ext cx="7764600" cy="27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Foster an 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environment</a:t>
            </a: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 where mistakes are accepted as the learning process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Take risks as the teacher to learn a few helpful words and phrases in the student home language to support them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</a:rPr>
              <a:t>Encourage all students to work with and assist ELL peers.</a:t>
            </a:r>
            <a:endParaRPr b="1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/>
        </p:nvSpPr>
        <p:spPr>
          <a:xfrm>
            <a:off x="2445600" y="932075"/>
            <a:ext cx="42528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Use clear, concise language when </a:t>
            </a:r>
            <a:r>
              <a:rPr b="1" lang="en" sz="1800">
                <a:solidFill>
                  <a:srgbClr val="666666"/>
                </a:solidFill>
              </a:rPr>
              <a:t>communicating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Adjust pacing of speech to meet your students needs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Repeat or Rephrase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Correct content and not be nit-picky with too many corrections (allow for some errors such as mispronunciations)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Create opportunities for success</a:t>
            </a:r>
            <a:endParaRPr b="1"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b="1" lang="en" sz="1800">
                <a:solidFill>
                  <a:srgbClr val="666666"/>
                </a:solidFill>
              </a:rPr>
              <a:t>Praise </a:t>
            </a:r>
            <a:r>
              <a:rPr b="1" lang="en" sz="1800">
                <a:solidFill>
                  <a:srgbClr val="666666"/>
                </a:solidFill>
              </a:rPr>
              <a:t>achievements</a:t>
            </a:r>
            <a:endParaRPr b="1" sz="1800">
              <a:solidFill>
                <a:srgbClr val="666666"/>
              </a:solidFill>
            </a:endParaRPr>
          </a:p>
        </p:txBody>
      </p:sp>
      <p:sp>
        <p:nvSpPr>
          <p:cNvPr id="284" name="Google Shape;284;p27"/>
          <p:cNvSpPr txBox="1"/>
          <p:nvPr>
            <p:ph type="ctrTitle"/>
          </p:nvPr>
        </p:nvSpPr>
        <p:spPr>
          <a:xfrm>
            <a:off x="2615425" y="419625"/>
            <a:ext cx="3553500" cy="5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11. Communication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28"/>
          <p:cNvSpPr txBox="1"/>
          <p:nvPr>
            <p:ph idx="4294967295" type="body"/>
          </p:nvPr>
        </p:nvSpPr>
        <p:spPr>
          <a:xfrm>
            <a:off x="1824175" y="61500"/>
            <a:ext cx="6324000" cy="1226700"/>
          </a:xfrm>
          <a:prstGeom prst="rect">
            <a:avLst/>
          </a:prstGeom>
          <a:noFill/>
          <a:effectLst>
            <a:outerShdw blurRad="28575" rotWithShape="0" algn="bl" dir="5400000" dist="9525">
              <a:srgbClr val="000000">
                <a:alpha val="31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12. Classroom Management</a:t>
            </a:r>
            <a:endParaRPr sz="3600">
              <a:solidFill>
                <a:srgbClr val="FFFFFF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1644225" y="1981500"/>
            <a:ext cx="5944800" cy="19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highlight>
                  <a:srgbClr val="F3F3F3"/>
                </a:highlight>
              </a:rPr>
              <a:t>Seat ELL students where they can see and hear well ensuring they have maximum access to instruction</a:t>
            </a:r>
            <a:endParaRPr b="1" sz="2400">
              <a:highlight>
                <a:srgbClr val="F3F3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highlight>
                  <a:srgbClr val="F3F3F3"/>
                </a:highlight>
              </a:rPr>
              <a:t>Assign a peer partner who speaks the same language or a talkative student</a:t>
            </a:r>
            <a:endParaRPr b="1" sz="2400">
              <a:highlight>
                <a:srgbClr val="F3F3F3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2816400" y="173925"/>
            <a:ext cx="3802500" cy="74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Immersion Video</a:t>
            </a:r>
            <a:endParaRPr sz="3000">
              <a:highlight>
                <a:srgbClr val="FFFFFF"/>
              </a:highlight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1317500" y="1543763"/>
            <a:ext cx="2808300" cy="23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FFF"/>
                </a:highlight>
              </a:rPr>
              <a:t>Using the strategies we learned today, How would you assist Moises in the classroom?</a:t>
            </a:r>
            <a:endParaRPr sz="2400">
              <a:highlight>
                <a:srgbClr val="FFFFFF"/>
              </a:highlight>
            </a:endParaRPr>
          </a:p>
        </p:txBody>
      </p:sp>
      <p:pic>
        <p:nvPicPr>
          <p:cNvPr descr="Moises, a ten-year-old student, struggles to communicate in his new school with limited access to his native language." id="299" name="Google Shape;299;p29" title="Immer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825" y="1608950"/>
            <a:ext cx="2936176" cy="22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Write down two truths you learned today.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Turn and Talk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Share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type="title"/>
          </p:nvPr>
        </p:nvSpPr>
        <p:spPr>
          <a:xfrm>
            <a:off x="796350" y="2105825"/>
            <a:ext cx="3501300" cy="11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Share Out </a:t>
            </a:r>
            <a:r>
              <a:rPr lang="en" sz="3600">
                <a:solidFill>
                  <a:srgbClr val="000000"/>
                </a:solidFill>
              </a:rPr>
              <a:t>Resources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311" name="Google Shape;311;p3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2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318" name="Google Shape;318;p32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grpSp>
        <p:nvGrpSpPr>
          <p:cNvPr id="319" name="Google Shape;319;p32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320" name="Google Shape;320;p32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1132000" y="627925"/>
            <a:ext cx="7137600" cy="59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Use </a:t>
            </a:r>
            <a:r>
              <a:rPr lang="en" sz="3000"/>
              <a:t>Visuals</a:t>
            </a:r>
            <a:endParaRPr sz="3000"/>
          </a:p>
        </p:txBody>
      </p:sp>
      <p:sp>
        <p:nvSpPr>
          <p:cNvPr id="185" name="Google Shape;185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1132000" y="1520875"/>
            <a:ext cx="69264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Write out instructions, directions, procedures Modeling steps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Exemplars, visuals of finished product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Diagrams, charts, graphs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Adding pictures to word walls or vocabulary charts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Use non-verbal cues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Use gestures, props, manipulatives to support learning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Act-it out to get the message across (Reader’s Theatre)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Fill classroom with print and interesting things to read about to promote a language rich environment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What works for you?</a:t>
            </a:r>
            <a:endParaRPr b="1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3"/>
          <p:cNvSpPr txBox="1"/>
          <p:nvPr/>
        </p:nvSpPr>
        <p:spPr>
          <a:xfrm>
            <a:off x="1318850" y="1654550"/>
            <a:ext cx="68220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Gonzalez, Jennifer (</a:t>
            </a:r>
            <a:r>
              <a:rPr lang="en"/>
              <a:t>2014) </a:t>
            </a:r>
            <a:r>
              <a:rPr i="1" lang="en"/>
              <a:t>12 Ways to Support English Learners in the Mainstream </a:t>
            </a:r>
            <a:r>
              <a:rPr i="1" lang="en">
                <a:solidFill>
                  <a:schemeClr val="dk1"/>
                </a:solidFill>
              </a:rPr>
              <a:t>Classroom</a:t>
            </a:r>
            <a:r>
              <a:rPr i="1" lang="en"/>
              <a:t>,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https://www.cultofpedagogy.com/supporting-esl-students-mainstream-classroom/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/>
          <p:nvPr>
            <p:ph type="title"/>
          </p:nvPr>
        </p:nvSpPr>
        <p:spPr>
          <a:xfrm>
            <a:off x="1366025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Visuals - Idea Share</a:t>
            </a:r>
            <a:endParaRPr sz="3000"/>
          </a:p>
        </p:txBody>
      </p:sp>
      <p:sp>
        <p:nvSpPr>
          <p:cNvPr id="192" name="Google Shape;192;p1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75" y="971425"/>
            <a:ext cx="2254150" cy="33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63" y="1872925"/>
            <a:ext cx="2686650" cy="201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6558350" y="796175"/>
            <a:ext cx="18462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Color coding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Anchor charts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Posters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Manipulatives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Labeling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Interactive Word Walls</a:t>
            </a:r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150" y="2520525"/>
            <a:ext cx="1916850" cy="18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17"/>
          <p:cNvSpPr txBox="1"/>
          <p:nvPr>
            <p:ph type="title"/>
          </p:nvPr>
        </p:nvSpPr>
        <p:spPr>
          <a:xfrm>
            <a:off x="358375" y="621875"/>
            <a:ext cx="4068300" cy="158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Build in More Group Work</a:t>
            </a:r>
            <a:endParaRPr sz="3000"/>
          </a:p>
        </p:txBody>
      </p:sp>
      <p:sp>
        <p:nvSpPr>
          <p:cNvPr id="203" name="Google Shape;203;p17"/>
          <p:cNvSpPr txBox="1"/>
          <p:nvPr/>
        </p:nvSpPr>
        <p:spPr>
          <a:xfrm>
            <a:off x="771000" y="2202875"/>
            <a:ext cx="38559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Engage students peer to peer interactions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Less teacher led, more student led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Provides a comfortable low risk setting to practice English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Grouping Ideas</a:t>
            </a:r>
            <a:endParaRPr sz="3000"/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Pairings with matching manipulatives or color coding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Heterogeneous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ability groupings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Matching social interests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Pairing ELL students with the same native language (conferring)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What works for you?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19"/>
          <p:cNvSpPr txBox="1"/>
          <p:nvPr>
            <p:ph idx="4294967295" type="title"/>
          </p:nvPr>
        </p:nvSpPr>
        <p:spPr>
          <a:xfrm>
            <a:off x="1045375" y="781550"/>
            <a:ext cx="7137600" cy="7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Communicate with ESL Teacher</a:t>
            </a:r>
            <a:endParaRPr sz="3000"/>
          </a:p>
        </p:txBody>
      </p:sp>
      <p:sp>
        <p:nvSpPr>
          <p:cNvPr id="217" name="Google Shape;217;p19"/>
          <p:cNvSpPr txBox="1"/>
          <p:nvPr/>
        </p:nvSpPr>
        <p:spPr>
          <a:xfrm>
            <a:off x="1605375" y="1584250"/>
            <a:ext cx="5551200" cy="26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Co-plan for lessons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to become lesson pals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 </a:t>
            </a:r>
            <a:r>
              <a:rPr lang="en" sz="1800"/>
              <a:t>what your working on so they can support you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questions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Reach out for help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ELL teachers may have background knowledge to share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Check for common planning time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idx="4294967295" type="title"/>
          </p:nvPr>
        </p:nvSpPr>
        <p:spPr>
          <a:xfrm>
            <a:off x="2603375" y="701675"/>
            <a:ext cx="3899700" cy="93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Respect the Silent Period</a:t>
            </a:r>
            <a:endParaRPr sz="3000"/>
          </a:p>
        </p:txBody>
      </p:sp>
      <p:sp>
        <p:nvSpPr>
          <p:cNvPr id="223" name="Google Shape;223;p20"/>
          <p:cNvSpPr txBox="1"/>
          <p:nvPr/>
        </p:nvSpPr>
        <p:spPr>
          <a:xfrm>
            <a:off x="2698225" y="1749650"/>
            <a:ext cx="38997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Silence may be rooted in fear or nerves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Don’t force students to speak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They may be waiting until they feel comfortable, they want to get it right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 stories and ideas 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idx="1" type="body"/>
          </p:nvPr>
        </p:nvSpPr>
        <p:spPr>
          <a:xfrm>
            <a:off x="2638075" y="690600"/>
            <a:ext cx="3864600" cy="128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2400">
                <a:solidFill>
                  <a:srgbClr val="666666"/>
                </a:solidFill>
              </a:rPr>
              <a:t>5</a:t>
            </a:r>
            <a:r>
              <a:rPr i="0" lang="en" sz="2400">
                <a:solidFill>
                  <a:srgbClr val="666666"/>
                </a:solidFill>
              </a:rPr>
              <a:t>.</a:t>
            </a:r>
            <a:r>
              <a:rPr lang="en" sz="2400">
                <a:solidFill>
                  <a:srgbClr val="666666"/>
                </a:solidFill>
              </a:rPr>
              <a:t> </a:t>
            </a:r>
            <a:r>
              <a:rPr b="1" i="0" lang="en" sz="2400">
                <a:solidFill>
                  <a:srgbClr val="666666"/>
                </a:solidFill>
              </a:rPr>
              <a:t>Allow Some Scaffolding With The Native Language</a:t>
            </a:r>
            <a:endParaRPr b="1" i="0" sz="2400">
              <a:solidFill>
                <a:srgbClr val="666666"/>
              </a:solidFill>
            </a:endParaRPr>
          </a:p>
        </p:txBody>
      </p:sp>
      <p:sp>
        <p:nvSpPr>
          <p:cNvPr id="229" name="Google Shape;229;p2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2638075" y="1750450"/>
            <a:ext cx="3992100" cy="29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their home language to learn English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Let them ask questions in their own language first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Download Google translate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Allow them to write in their first language to get their ideas down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Translate documents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Share stories and ideas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2"/>
          <p:cNvSpPr txBox="1"/>
          <p:nvPr>
            <p:ph type="title"/>
          </p:nvPr>
        </p:nvSpPr>
        <p:spPr>
          <a:xfrm>
            <a:off x="1081575" y="626700"/>
            <a:ext cx="7137600" cy="75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6. Understanding our ELL population </a:t>
            </a:r>
            <a:endParaRPr sz="3000"/>
          </a:p>
        </p:txBody>
      </p:sp>
      <p:sp>
        <p:nvSpPr>
          <p:cNvPr id="237" name="Google Shape;237;p22"/>
          <p:cNvSpPr txBox="1"/>
          <p:nvPr/>
        </p:nvSpPr>
        <p:spPr>
          <a:xfrm>
            <a:off x="823800" y="1605350"/>
            <a:ext cx="7080600" cy="28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Understand your district data, (Bilingual waiver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Learn about and allow for focus on student strengths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WIDA Access Scores on Genesis</a:t>
            </a:r>
            <a:endParaRPr sz="1800"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Consult 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WIDA Can Do Descriptors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Hit the Ground Running: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Student Search of Access scores for one student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Identify WIDA Can Do’s for one of your students</a:t>
            </a:r>
            <a:endParaRPr sz="18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